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307" r:id="rId5"/>
    <p:sldId id="305" r:id="rId6"/>
    <p:sldId id="308" r:id="rId7"/>
    <p:sldId id="301" r:id="rId8"/>
    <p:sldId id="302" r:id="rId9"/>
    <p:sldId id="303" r:id="rId10"/>
    <p:sldId id="278" r:id="rId11"/>
    <p:sldId id="281" r:id="rId12"/>
    <p:sldId id="282" r:id="rId13"/>
    <p:sldId id="283" r:id="rId14"/>
    <p:sldId id="284" r:id="rId15"/>
    <p:sldId id="285" r:id="rId16"/>
    <p:sldId id="286" r:id="rId17"/>
    <p:sldId id="288" r:id="rId18"/>
    <p:sldId id="287" r:id="rId19"/>
    <p:sldId id="289" r:id="rId20"/>
    <p:sldId id="290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4" r:id="rId31"/>
    <p:sldId id="274" r:id="rId32"/>
    <p:sldId id="27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9999"/>
    <a:srgbClr val="FF5050"/>
    <a:srgbClr val="C7D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6" autoAdjust="0"/>
    <p:restoredTop sz="96429" autoAdjust="0"/>
  </p:normalViewPr>
  <p:slideViewPr>
    <p:cSldViewPr snapToGrid="0">
      <p:cViewPr varScale="1">
        <p:scale>
          <a:sx n="109" d="100"/>
          <a:sy n="109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E006-DDA3-405B-B46E-C62D865D31D0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E3194-B634-47AB-B42E-A21A11AA8A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4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Tx/>
              <a:buChar char="-"/>
            </a:pPr>
            <a:r>
              <a:rPr lang="ko-KR" altLang="en-US" sz="1200" dirty="0"/>
              <a:t>앱이 종료되거나 다른 앱이</a:t>
            </a:r>
            <a:r>
              <a:rPr lang="en-US" altLang="ko-KR" sz="1200" dirty="0"/>
              <a:t> </a:t>
            </a:r>
            <a:r>
              <a:rPr lang="ko-KR" altLang="en-US" sz="1200" dirty="0"/>
              <a:t>실행  중 또는 홈 화면이 띄워진 상태에서도</a:t>
            </a:r>
            <a:r>
              <a:rPr lang="en-US" altLang="ko-KR" sz="1200" dirty="0"/>
              <a:t> </a:t>
            </a:r>
            <a:r>
              <a:rPr lang="ko-KR" altLang="en-US" sz="1200" dirty="0"/>
              <a:t>지정된 뷰를 최상단에 띄울 수 있는 기능</a:t>
            </a:r>
            <a:endParaRPr lang="en-US" altLang="ko-KR" sz="1200" dirty="0"/>
          </a:p>
          <a:p>
            <a:pPr algn="just"/>
            <a:endParaRPr lang="en-US" altLang="ko-KR" sz="1200" dirty="0"/>
          </a:p>
          <a:p>
            <a:pPr marL="285750" indent="-285750" algn="just">
              <a:buFontTx/>
              <a:buChar char="-"/>
            </a:pPr>
            <a:r>
              <a:rPr lang="ko-KR" altLang="en-US" sz="1200" dirty="0"/>
              <a:t>앱 내부 기능을 통해 스스로 움직이거나</a:t>
            </a:r>
            <a:r>
              <a:rPr lang="en-US" altLang="ko-KR" sz="1200" dirty="0"/>
              <a:t> </a:t>
            </a:r>
            <a:r>
              <a:rPr lang="ko-KR" altLang="en-US" sz="1200" dirty="0"/>
              <a:t>터치 등을 통해 조작이 가능</a:t>
            </a:r>
            <a:endParaRPr lang="en-US" altLang="ko-KR" sz="1200" dirty="0"/>
          </a:p>
          <a:p>
            <a:pPr algn="just"/>
            <a:endParaRPr lang="en-US" altLang="ko-KR" sz="1200" dirty="0"/>
          </a:p>
          <a:p>
            <a:pPr marL="285750" indent="-285750" algn="just">
              <a:buFontTx/>
              <a:buChar char="-"/>
            </a:pPr>
            <a:r>
              <a:rPr lang="ko-KR" altLang="en-US" sz="1200" dirty="0"/>
              <a:t>뷰가 차지하는 부분 외에는 그대로 조작 가능</a:t>
            </a:r>
            <a:endParaRPr lang="en-US" altLang="ko-KR" sz="1200" dirty="0"/>
          </a:p>
          <a:p>
            <a:pPr marL="285750" indent="-285750" algn="just">
              <a:buFontTx/>
              <a:buChar char="-"/>
            </a:pPr>
            <a:endParaRPr lang="en-US" altLang="ko-KR" sz="1200" dirty="0"/>
          </a:p>
          <a:p>
            <a:pPr marL="285750" indent="-285750" algn="just">
              <a:buFontTx/>
              <a:buChar char="-"/>
            </a:pPr>
            <a:r>
              <a:rPr lang="ko-KR" altLang="en-US" sz="1200" dirty="0"/>
              <a:t>속성을 추가하여 원하는 기능을 넣을 수 있음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E3194-B634-47AB-B42E-A21A11AA8AD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30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E3194-B634-47AB-B42E-A21A11AA8A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E3194-B634-47AB-B42E-A21A11AA8AD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77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4154-E03F-4932-AE08-157D9712CF38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5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7EF5-2693-4D2F-9DED-D5B9D118F12F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932B-58A1-4E4B-A444-854B159BFA69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69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BC36-C676-413E-A957-34D0318470F2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10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E1A9-A039-4081-A7AE-1BC260EBD92E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6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D29F-C151-43FB-A072-892E09791E73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2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9049-2B1C-48EA-A331-E35A2CBD949E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224A-7610-4512-BFF1-4CDBD8408E09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2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EE52-9FC7-4E41-A5DA-F341B391B25D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043-5608-429E-947A-75829116DAA4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25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3704-2A6D-4376-8D09-96A35AE351FE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E83B1-06FD-48C7-A2D3-AD8825402EF0}" type="datetime1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34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joernQ/6975256" TargetMode="External"/><Relationship Id="rId2" Type="http://schemas.openxmlformats.org/officeDocument/2006/relationships/hyperlink" Target="https://github.com/Mintsushi/reGaia/tree/master/OVERLAY2/OVERLAY2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play.google.com/store/apps/details?id=smsr.com.c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/view/WindowManager.LayoutParams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004070" y="3809691"/>
            <a:ext cx="1997063" cy="243194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Gardening In App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44383" y="2784796"/>
            <a:ext cx="5703229" cy="980597"/>
          </a:xfrm>
        </p:spPr>
        <p:txBody>
          <a:bodyPr>
            <a:norm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 Screen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9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747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기본코드</a:t>
            </a:r>
            <a:r>
              <a:rPr lang="en-US" altLang="ko-KR" sz="4000" b="1" dirty="0">
                <a:latin typeface="Corbel" panose="020B0503020204020204" pitchFamily="34" charset="0"/>
              </a:rPr>
              <a:t>(1/5) : </a:t>
            </a:r>
            <a:r>
              <a:rPr lang="en-US" altLang="ko-KR" sz="3200" b="1" dirty="0">
                <a:latin typeface="Corbel" panose="020B0503020204020204" pitchFamily="34" charset="0"/>
              </a:rPr>
              <a:t>AndroidManifest.xml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58" y="2259791"/>
            <a:ext cx="3067050" cy="3267075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461619" y="2603704"/>
            <a:ext cx="1366787" cy="296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16" y="1815654"/>
            <a:ext cx="5800725" cy="4143375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0" idx="3"/>
          </p:cNvCxnSpPr>
          <p:nvPr/>
        </p:nvCxnSpPr>
        <p:spPr>
          <a:xfrm flipV="1">
            <a:off x="4828406" y="2752192"/>
            <a:ext cx="144666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81829" y="5079255"/>
            <a:ext cx="5472898" cy="544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765406" y="5623668"/>
            <a:ext cx="42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 Screen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생성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75065" y="1835929"/>
            <a:ext cx="5579661" cy="349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10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25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기본코드</a:t>
            </a:r>
            <a:r>
              <a:rPr lang="en-US" altLang="ko-KR" sz="4000" b="1" dirty="0">
                <a:latin typeface="Corbel" panose="020B0503020204020204" pitchFamily="34" charset="0"/>
              </a:rPr>
              <a:t>(2/5) : </a:t>
            </a:r>
            <a:r>
              <a:rPr lang="en-US" altLang="ko-KR" sz="3200" b="1" dirty="0">
                <a:latin typeface="Corbel" panose="020B0503020204020204" pitchFamily="34" charset="0"/>
              </a:rPr>
              <a:t>MainActivity.java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58" y="2259791"/>
            <a:ext cx="3067050" cy="3267075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575919" y="3187904"/>
            <a:ext cx="1366787" cy="296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66" y="2877031"/>
            <a:ext cx="5619750" cy="1895475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0" idx="3"/>
          </p:cNvCxnSpPr>
          <p:nvPr/>
        </p:nvCxnSpPr>
        <p:spPr>
          <a:xfrm flipV="1">
            <a:off x="4942706" y="3336392"/>
            <a:ext cx="144666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923121" y="3621121"/>
            <a:ext cx="4735479" cy="779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389366" y="4816924"/>
            <a:ext cx="526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 Screen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기능을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종료 후에도 사용할 수 있도록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실행</a:t>
            </a:r>
          </a:p>
        </p:txBody>
      </p:sp>
      <p:sp>
        <p:nvSpPr>
          <p:cNvPr id="34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11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6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기본코드</a:t>
            </a:r>
            <a:r>
              <a:rPr lang="en-US" altLang="ko-KR" sz="4000" b="1" dirty="0">
                <a:latin typeface="Corbel" panose="020B0503020204020204" pitchFamily="34" charset="0"/>
              </a:rPr>
              <a:t>(3/5) : </a:t>
            </a:r>
            <a:r>
              <a:rPr lang="en-US" altLang="ko-KR" sz="3200" b="1" dirty="0">
                <a:latin typeface="Corbel" panose="020B0503020204020204" pitchFamily="34" charset="0"/>
              </a:rPr>
              <a:t>overlayShowingService.java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58" y="1767746"/>
            <a:ext cx="8534400" cy="352425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100025" y="2762949"/>
            <a:ext cx="8596675" cy="2755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052006" y="5719429"/>
            <a:ext cx="824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삽입하기 위한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Layout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생성 및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 screen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추가</a:t>
            </a:r>
          </a:p>
        </p:txBody>
      </p:sp>
      <p:sp>
        <p:nvSpPr>
          <p:cNvPr id="28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12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5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기본코드</a:t>
            </a:r>
            <a:r>
              <a:rPr lang="en-US" altLang="ko-KR" sz="4000" b="1" dirty="0">
                <a:latin typeface="Corbel" panose="020B0503020204020204" pitchFamily="34" charset="0"/>
              </a:rPr>
              <a:t>(4/5) : </a:t>
            </a:r>
            <a:r>
              <a:rPr lang="en-US" altLang="ko-KR" sz="3200" b="1" dirty="0">
                <a:latin typeface="Corbel" panose="020B0503020204020204" pitchFamily="34" charset="0"/>
              </a:rPr>
              <a:t>overlayShowingService.java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24783" y="1791019"/>
            <a:ext cx="824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 view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새로 생성하여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 Screen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삽입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330602"/>
            <a:ext cx="9546133" cy="3880804"/>
          </a:xfrm>
          <a:prstGeom prst="rect">
            <a:avLst/>
          </a:prstGeom>
        </p:spPr>
      </p:pic>
      <p:sp>
        <p:nvSpPr>
          <p:cNvPr id="28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13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07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기본코드</a:t>
            </a:r>
            <a:r>
              <a:rPr lang="en-US" altLang="ko-KR" sz="4000" b="1" dirty="0">
                <a:latin typeface="Corbel" panose="020B0503020204020204" pitchFamily="34" charset="0"/>
              </a:rPr>
              <a:t>(5/5) : </a:t>
            </a:r>
            <a:r>
              <a:rPr lang="en-US" altLang="ko-KR" sz="3200" b="1" dirty="0">
                <a:latin typeface="Corbel" panose="020B0503020204020204" pitchFamily="34" charset="0"/>
              </a:rPr>
              <a:t>overlayShowingService.java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pic>
        <p:nvPicPr>
          <p:cNvPr id="5" name="기본코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6796" y="1651827"/>
            <a:ext cx="8134350" cy="4572000"/>
          </a:xfrm>
          <a:prstGeom prst="rect">
            <a:avLst/>
          </a:prstGeom>
        </p:spPr>
      </p:pic>
      <p:sp>
        <p:nvSpPr>
          <p:cNvPr id="28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14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Image View </a:t>
            </a:r>
            <a:r>
              <a:rPr lang="ko-KR" altLang="en-US" sz="4000" b="1" dirty="0">
                <a:latin typeface="Corbel" panose="020B0503020204020204" pitchFamily="34" charset="0"/>
              </a:rPr>
              <a:t>띄우기 </a:t>
            </a:r>
            <a:r>
              <a:rPr lang="en-US" altLang="ko-KR" sz="3200" b="1" dirty="0">
                <a:latin typeface="Corbel" panose="020B0503020204020204" pitchFamily="34" charset="0"/>
              </a:rPr>
              <a:t>: </a:t>
            </a:r>
            <a:r>
              <a:rPr lang="ko-KR" altLang="en-US" sz="3200" b="1" dirty="0">
                <a:latin typeface="Corbel" panose="020B0503020204020204" pitchFamily="34" charset="0"/>
              </a:rPr>
              <a:t>필요한 추가 기능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97243" y="1600200"/>
            <a:ext cx="9051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식물 </a:t>
            </a:r>
            <a:r>
              <a:rPr lang="en-US" altLang="ko-KR" dirty="0"/>
              <a:t>Image View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</a:t>
            </a:r>
            <a:r>
              <a:rPr lang="ko-KR" altLang="en-US" dirty="0"/>
              <a:t> 내부에서 식물을 </a:t>
            </a:r>
            <a:r>
              <a:rPr lang="en-US" altLang="ko-KR" dirty="0"/>
              <a:t>click</a:t>
            </a:r>
            <a:r>
              <a:rPr lang="ko-KR" altLang="en-US" dirty="0"/>
              <a:t>하여야만 </a:t>
            </a:r>
            <a:r>
              <a:rPr lang="en-US" altLang="ko-KR" dirty="0"/>
              <a:t>overlay View</a:t>
            </a:r>
            <a:r>
              <a:rPr lang="ko-KR" altLang="en-US" dirty="0"/>
              <a:t>에 추가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하나의 </a:t>
            </a:r>
            <a:r>
              <a:rPr lang="en-US" altLang="ko-KR" dirty="0"/>
              <a:t>View</a:t>
            </a:r>
            <a:r>
              <a:rPr lang="ko-KR" altLang="en-US" dirty="0"/>
              <a:t>가 아닌 여러 </a:t>
            </a:r>
            <a:r>
              <a:rPr lang="en-US" altLang="ko-KR" dirty="0"/>
              <a:t>view</a:t>
            </a:r>
            <a:r>
              <a:rPr lang="ko-KR" altLang="en-US" dirty="0"/>
              <a:t>를 추가 </a:t>
            </a:r>
            <a:r>
              <a:rPr lang="en-US" altLang="ko-KR" dirty="0"/>
              <a:t>&amp; </a:t>
            </a:r>
            <a:r>
              <a:rPr lang="ko-KR" altLang="en-US" dirty="0"/>
              <a:t>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 </a:t>
            </a:r>
            <a:r>
              <a:rPr lang="ko-KR" altLang="en-US" dirty="0"/>
              <a:t>내부에서는 식물이 보이지 않게 처리</a:t>
            </a:r>
          </a:p>
        </p:txBody>
      </p:sp>
      <p:sp>
        <p:nvSpPr>
          <p:cNvPr id="28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15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92" y="3602731"/>
            <a:ext cx="4182208" cy="32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Image View </a:t>
            </a:r>
            <a:r>
              <a:rPr lang="ko-KR" altLang="en-US" sz="4000" b="1" dirty="0">
                <a:latin typeface="Corbel" panose="020B0503020204020204" pitchFamily="34" charset="0"/>
              </a:rPr>
              <a:t>띄우기</a:t>
            </a:r>
            <a:r>
              <a:rPr lang="en-US" altLang="ko-KR" sz="4000" b="1" dirty="0">
                <a:latin typeface="Corbel" panose="020B0503020204020204" pitchFamily="34" charset="0"/>
              </a:rPr>
              <a:t>(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1/</a:t>
            </a:r>
            <a:r>
              <a:rPr lang="en-US" altLang="ko-KR" sz="3200" b="1" dirty="0">
                <a:latin typeface="Corbel" panose="020B0503020204020204" pitchFamily="34" charset="0"/>
              </a:rPr>
              <a:t>7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469" y="1767746"/>
            <a:ext cx="2761421" cy="46386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436" y="2355089"/>
            <a:ext cx="5857875" cy="40513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61951" y="1807808"/>
            <a:ext cx="602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MainActivity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onCreate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62650" y="2877031"/>
            <a:ext cx="729842" cy="2718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5818188" y="2432127"/>
            <a:ext cx="494951" cy="3978599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9" idx="3"/>
          </p:cNvCxnSpPr>
          <p:nvPr/>
        </p:nvCxnSpPr>
        <p:spPr>
          <a:xfrm>
            <a:off x="3892492" y="4236244"/>
            <a:ext cx="19256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16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7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Image View </a:t>
            </a:r>
            <a:r>
              <a:rPr lang="ko-KR" altLang="en-US" sz="4000" b="1" dirty="0">
                <a:latin typeface="Corbel" panose="020B0503020204020204" pitchFamily="34" charset="0"/>
              </a:rPr>
              <a:t>띄우기</a:t>
            </a:r>
            <a:r>
              <a:rPr lang="en-US" altLang="ko-KR" sz="4000" b="1" dirty="0">
                <a:latin typeface="Corbel" panose="020B0503020204020204" pitchFamily="34" charset="0"/>
              </a:rPr>
              <a:t> (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2/</a:t>
            </a:r>
            <a:r>
              <a:rPr lang="en-US" altLang="ko-KR" sz="3200" b="1" dirty="0">
                <a:latin typeface="Corbel" panose="020B0503020204020204" pitchFamily="34" charset="0"/>
              </a:rPr>
              <a:t>7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71" y="1994727"/>
            <a:ext cx="6286500" cy="19431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797243" y="1590205"/>
            <a:ext cx="602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MainActivity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onLongClickListener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22003" y="4000408"/>
            <a:ext cx="904003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altLang="ko-KR" sz="1600" dirty="0" err="1"/>
              <a:t>MainActivity</a:t>
            </a:r>
            <a:r>
              <a:rPr lang="ko-KR" altLang="en-US" sz="1600" dirty="0"/>
              <a:t>에 </a:t>
            </a:r>
            <a:r>
              <a:rPr lang="en-US" altLang="ko-KR" sz="1600" dirty="0"/>
              <a:t>implements </a:t>
            </a:r>
            <a:r>
              <a:rPr lang="en-US" altLang="ko-KR" sz="1600" dirty="0" err="1"/>
              <a:t>OnLongClickListener</a:t>
            </a:r>
            <a:endParaRPr lang="en-US" altLang="ko-KR" sz="1600" dirty="0"/>
          </a:p>
          <a:p>
            <a:pPr algn="just"/>
            <a:endParaRPr lang="en-US" altLang="ko-KR" sz="1000" dirty="0"/>
          </a:p>
          <a:p>
            <a:pPr marL="342900" indent="-342900" algn="just">
              <a:buFontTx/>
              <a:buChar char="-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Tx/>
              <a:buChar char="-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Tx/>
              <a:buChar char="-"/>
            </a:pPr>
            <a:r>
              <a:rPr lang="en-US" altLang="ko-KR" sz="1600" dirty="0" err="1"/>
              <a:t>imageView</a:t>
            </a:r>
            <a:r>
              <a:rPr lang="ko-KR" altLang="en-US" sz="1600" dirty="0"/>
              <a:t>를 길게 클릭하면 </a:t>
            </a:r>
            <a:r>
              <a:rPr lang="en-US" altLang="ko-KR" sz="1600" dirty="0" err="1"/>
              <a:t>onLongClick</a:t>
            </a:r>
            <a:r>
              <a:rPr lang="en-US" altLang="ko-KR" sz="1600" dirty="0"/>
              <a:t> </a:t>
            </a:r>
            <a:r>
              <a:rPr lang="ko-KR" altLang="en-US" sz="1600" dirty="0"/>
              <a:t>함수 실행</a:t>
            </a:r>
            <a:endParaRPr lang="en-US" altLang="ko-KR" sz="1600" dirty="0"/>
          </a:p>
          <a:p>
            <a:pPr algn="just"/>
            <a:endParaRPr lang="en-US" altLang="ko-KR" sz="500" dirty="0"/>
          </a:p>
          <a:p>
            <a:pPr algn="just"/>
            <a:endParaRPr lang="en-US" altLang="ko-KR" sz="900" dirty="0"/>
          </a:p>
          <a:p>
            <a:pPr algn="just"/>
            <a:r>
              <a:rPr lang="en-US" altLang="ko-KR" sz="1400" dirty="0"/>
              <a:t>  (1) </a:t>
            </a:r>
            <a:r>
              <a:rPr lang="en-US" altLang="ko-KR" sz="1400" dirty="0" err="1"/>
              <a:t>mOverlayService.onTest</a:t>
            </a:r>
            <a:r>
              <a:rPr lang="en-US" altLang="ko-KR" sz="1400" dirty="0"/>
              <a:t>() : </a:t>
            </a:r>
            <a:r>
              <a:rPr lang="ko-KR" altLang="en-US" sz="1400" dirty="0"/>
              <a:t>해당 </a:t>
            </a:r>
            <a:r>
              <a:rPr lang="en-US" altLang="ko-KR" sz="1400" dirty="0"/>
              <a:t>view</a:t>
            </a:r>
            <a:r>
              <a:rPr lang="ko-KR" altLang="en-US" sz="1400" dirty="0"/>
              <a:t>가 이미 </a:t>
            </a:r>
            <a:r>
              <a:rPr lang="en-US" altLang="ko-KR" sz="1400" dirty="0" err="1"/>
              <a:t>overlayScreen</a:t>
            </a:r>
            <a:r>
              <a:rPr lang="ko-KR" altLang="en-US" sz="1400" dirty="0"/>
              <a:t>에 올라와 있는지 검사</a:t>
            </a:r>
            <a:endParaRPr lang="en-US" altLang="ko-KR" sz="1400" dirty="0"/>
          </a:p>
          <a:p>
            <a:pPr algn="just"/>
            <a:endParaRPr lang="en-US" altLang="ko-KR" sz="600" dirty="0"/>
          </a:p>
          <a:p>
            <a:pPr algn="just"/>
            <a:r>
              <a:rPr lang="en-US" altLang="ko-KR" sz="1400" dirty="0"/>
              <a:t>  (2) </a:t>
            </a:r>
            <a:r>
              <a:rPr lang="en-US" altLang="ko-KR" sz="1400" dirty="0" err="1"/>
              <a:t>mOverlayService.onLongClick</a:t>
            </a:r>
            <a:r>
              <a:rPr lang="en-US" altLang="ko-KR" sz="1400" dirty="0"/>
              <a:t>() : </a:t>
            </a:r>
            <a:r>
              <a:rPr lang="ko-KR" altLang="en-US" sz="1400" dirty="0"/>
              <a:t>해당 </a:t>
            </a:r>
            <a:r>
              <a:rPr lang="en-US" altLang="ko-KR" sz="1400" dirty="0"/>
              <a:t>view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overlayScreen</a:t>
            </a:r>
            <a:r>
              <a:rPr lang="ko-KR" altLang="en-US" sz="1400" dirty="0"/>
              <a:t>에 생성 및 추가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380" y="4457885"/>
            <a:ext cx="8836597" cy="4588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7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17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4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Image View </a:t>
            </a:r>
            <a:r>
              <a:rPr lang="ko-KR" altLang="en-US" sz="4000" b="1" dirty="0">
                <a:latin typeface="Corbel" panose="020B0503020204020204" pitchFamily="34" charset="0"/>
              </a:rPr>
              <a:t>띄우기</a:t>
            </a:r>
            <a:r>
              <a:rPr lang="en-US" altLang="ko-KR" sz="4000" b="1" dirty="0">
                <a:latin typeface="Corbel" panose="020B0503020204020204" pitchFamily="34" charset="0"/>
              </a:rPr>
              <a:t> (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3/</a:t>
            </a:r>
            <a:r>
              <a:rPr lang="en-US" altLang="ko-KR" sz="3200" b="1" dirty="0">
                <a:latin typeface="Corbel" panose="020B0503020204020204" pitchFamily="34" charset="0"/>
              </a:rPr>
              <a:t>7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97243" y="1590205"/>
            <a:ext cx="602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overlayShowingService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97243" y="2032957"/>
            <a:ext cx="9040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ko-KR" altLang="en-US" sz="1400" dirty="0"/>
              <a:t>여러 </a:t>
            </a:r>
            <a:r>
              <a:rPr lang="en-US" altLang="ko-KR" sz="1400" dirty="0"/>
              <a:t>Image</a:t>
            </a:r>
            <a:r>
              <a:rPr lang="ko-KR" altLang="en-US" sz="1400" dirty="0"/>
              <a:t>를 다루기 위해서 각 </a:t>
            </a:r>
            <a:r>
              <a:rPr lang="en-US" altLang="ko-KR" sz="1400" dirty="0"/>
              <a:t>Image</a:t>
            </a:r>
            <a:r>
              <a:rPr lang="ko-KR" altLang="en-US" sz="1400" dirty="0"/>
              <a:t>마다 위치 정보와 이미지 정보를 가지는 객체가 필요</a:t>
            </a:r>
            <a:endParaRPr lang="en-US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43" y="2364757"/>
            <a:ext cx="5488536" cy="449062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0" y="1401033"/>
            <a:ext cx="5543550" cy="504825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8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18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Image View </a:t>
            </a:r>
            <a:r>
              <a:rPr lang="ko-KR" altLang="en-US" sz="4000" b="1" dirty="0">
                <a:latin typeface="Corbel" panose="020B0503020204020204" pitchFamily="34" charset="0"/>
              </a:rPr>
              <a:t>띄우기</a:t>
            </a:r>
            <a:r>
              <a:rPr lang="en-US" altLang="ko-KR" sz="4000" b="1" dirty="0">
                <a:latin typeface="Corbel" panose="020B0503020204020204" pitchFamily="34" charset="0"/>
              </a:rPr>
              <a:t> (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4/</a:t>
            </a:r>
            <a:r>
              <a:rPr lang="en-US" altLang="ko-KR" sz="3200" b="1" dirty="0">
                <a:latin typeface="Corbel" panose="020B0503020204020204" pitchFamily="34" charset="0"/>
              </a:rPr>
              <a:t>7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97243" y="1590205"/>
            <a:ext cx="602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overlayShowingService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onLongClick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97243" y="2032957"/>
            <a:ext cx="90400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ko-KR" altLang="en-US" sz="1400" dirty="0"/>
              <a:t>해당 </a:t>
            </a:r>
            <a:r>
              <a:rPr lang="en-US" altLang="ko-KR" sz="1400" dirty="0"/>
              <a:t>view</a:t>
            </a:r>
            <a:r>
              <a:rPr lang="ko-KR" altLang="en-US" sz="1400" dirty="0"/>
              <a:t>를 </a:t>
            </a:r>
            <a:r>
              <a:rPr lang="en-US" altLang="ko-KR" sz="1400" dirty="0"/>
              <a:t>overlay Screen</a:t>
            </a:r>
            <a:r>
              <a:rPr lang="ko-KR" altLang="en-US" sz="1400" dirty="0"/>
              <a:t>에 생성 및 추가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marL="342900" indent="-342900" algn="just">
              <a:buAutoNum type="arabicParenBoth"/>
            </a:pPr>
            <a:r>
              <a:rPr lang="ko-KR" altLang="en-US" sz="1400" dirty="0"/>
              <a:t>새로운 </a:t>
            </a:r>
            <a:r>
              <a:rPr lang="en-US" altLang="ko-KR" sz="1400" dirty="0"/>
              <a:t>view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/>
              <a:t>해당하는 </a:t>
            </a:r>
            <a:r>
              <a:rPr lang="en-US" altLang="ko-KR" sz="1400" dirty="0"/>
              <a:t>view</a:t>
            </a:r>
            <a:r>
              <a:rPr lang="ko-KR" altLang="en-US" sz="1400" dirty="0"/>
              <a:t>의 위치</a:t>
            </a:r>
            <a:r>
              <a:rPr lang="en-US" altLang="ko-KR" sz="1400" dirty="0"/>
              <a:t>(location)</a:t>
            </a:r>
            <a:r>
              <a:rPr lang="ko-KR" altLang="en-US" sz="1400" dirty="0"/>
              <a:t>과 속성들을 그대로 사용한 새로운 </a:t>
            </a:r>
            <a:r>
              <a:rPr lang="en-US" altLang="ko-KR" sz="1400" dirty="0"/>
              <a:t>Image View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imageButton.getLocationOnScreen</a:t>
            </a:r>
            <a:r>
              <a:rPr lang="en-US" altLang="ko-KR" sz="1400" dirty="0"/>
              <a:t>(location) : view</a:t>
            </a:r>
            <a:r>
              <a:rPr lang="ko-KR" altLang="en-US" sz="1400" dirty="0"/>
              <a:t>의 위치를 </a:t>
            </a:r>
            <a:r>
              <a:rPr lang="en-US" altLang="ko-KR" sz="1400" dirty="0"/>
              <a:t>location </a:t>
            </a:r>
            <a:r>
              <a:rPr lang="ko-KR" altLang="en-US" sz="1400" dirty="0"/>
              <a:t>배열에 받아오는 함수</a:t>
            </a:r>
            <a:endParaRPr lang="en-US" altLang="ko-KR" sz="1400" dirty="0"/>
          </a:p>
          <a:p>
            <a:pPr lvl="1" algn="just"/>
            <a:r>
              <a:rPr lang="en-US" altLang="ko-KR" sz="1400" dirty="0"/>
              <a:t>-&gt; location[0] : x </a:t>
            </a:r>
            <a:r>
              <a:rPr lang="ko-KR" altLang="en-US" sz="1400" dirty="0"/>
              <a:t>좌표</a:t>
            </a:r>
            <a:r>
              <a:rPr lang="en-US" altLang="ko-KR" sz="1400" dirty="0"/>
              <a:t>, location[1] : y </a:t>
            </a:r>
            <a:r>
              <a:rPr lang="ko-KR" altLang="en-US" sz="1400" dirty="0"/>
              <a:t>좌표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5" y="2835788"/>
            <a:ext cx="8410575" cy="2962275"/>
          </a:xfrm>
          <a:prstGeom prst="rect">
            <a:avLst/>
          </a:prstGeom>
        </p:spPr>
      </p:pic>
      <p:sp>
        <p:nvSpPr>
          <p:cNvPr id="28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19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2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76199" y="-1"/>
            <a:ext cx="660399" cy="6858001"/>
            <a:chOff x="-76200" y="-1"/>
            <a:chExt cx="36472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-76200" y="6096000"/>
              <a:ext cx="36472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-76200" y="5903912"/>
              <a:ext cx="36472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-76200" y="1256506"/>
              <a:ext cx="36472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97997" y="385465"/>
            <a:ext cx="2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Corbel" panose="020B0503020204020204" pitchFamily="34" charset="0"/>
              </a:rPr>
              <a:t>Agenda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815145" y="1171530"/>
            <a:ext cx="3632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cxnSpLocks/>
          </p:cNvCxnSpPr>
          <p:nvPr/>
        </p:nvCxnSpPr>
        <p:spPr>
          <a:xfrm>
            <a:off x="815145" y="1256506"/>
            <a:ext cx="69837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5145" y="1618734"/>
            <a:ext cx="71234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Overlay</a:t>
            </a:r>
            <a:r>
              <a:rPr lang="ko-KR" altLang="en-US" dirty="0">
                <a:latin typeface="Corbel" panose="020B0503020204020204" pitchFamily="34" charset="0"/>
              </a:rPr>
              <a:t> </a:t>
            </a:r>
            <a:r>
              <a:rPr lang="en-US" altLang="ko-KR" dirty="0">
                <a:latin typeface="Corbel" panose="020B0503020204020204" pitchFamily="34" charset="0"/>
              </a:rPr>
              <a:t>Screen</a:t>
            </a:r>
            <a:r>
              <a:rPr lang="ko-KR" altLang="en-US" dirty="0">
                <a:latin typeface="Corbel" panose="020B0503020204020204" pitchFamily="34" charset="0"/>
              </a:rPr>
              <a:t> 이란</a:t>
            </a:r>
            <a:r>
              <a:rPr lang="en-US" altLang="ko-KR" dirty="0">
                <a:latin typeface="Corbel" panose="020B0503020204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Widget </a:t>
            </a:r>
            <a:r>
              <a:rPr lang="ko-KR" altLang="en-US" dirty="0">
                <a:latin typeface="Corbel" panose="020B0503020204020204" pitchFamily="34" charset="0"/>
              </a:rPr>
              <a:t>과 </a:t>
            </a:r>
            <a:r>
              <a:rPr lang="en-US" altLang="ko-KR" dirty="0">
                <a:latin typeface="Corbel" panose="020B0503020204020204" pitchFamily="34" charset="0"/>
              </a:rPr>
              <a:t>Overlay Screen</a:t>
            </a:r>
            <a:r>
              <a:rPr lang="ko-KR" altLang="en-US" dirty="0">
                <a:latin typeface="Corbel" panose="020B0503020204020204" pitchFamily="34" charset="0"/>
              </a:rPr>
              <a:t>의 차이점</a:t>
            </a: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Window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rbel" panose="020B0503020204020204" pitchFamily="34" charset="0"/>
              </a:rPr>
              <a:t>기본 구현 </a:t>
            </a:r>
            <a:r>
              <a:rPr lang="en-US" altLang="ko-KR" dirty="0">
                <a:latin typeface="Corbel" panose="020B0503020204020204" pitchFamily="34" charset="0"/>
              </a:rPr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Overlay Screen</a:t>
            </a:r>
            <a:r>
              <a:rPr lang="ko-KR" altLang="en-US" dirty="0">
                <a:latin typeface="Corbel" panose="020B0503020204020204" pitchFamily="34" charset="0"/>
              </a:rPr>
              <a:t>에 </a:t>
            </a:r>
            <a:r>
              <a:rPr lang="en-US" altLang="ko-KR" dirty="0">
                <a:latin typeface="Corbel" panose="020B0503020204020204" pitchFamily="34" charset="0"/>
              </a:rPr>
              <a:t>Image View </a:t>
            </a:r>
            <a:r>
              <a:rPr lang="ko-KR" altLang="en-US" dirty="0">
                <a:latin typeface="Corbel" panose="020B0503020204020204" pitchFamily="34" charset="0"/>
              </a:rPr>
              <a:t>띄우기</a:t>
            </a: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Service </a:t>
            </a:r>
            <a:r>
              <a:rPr lang="ko-KR" altLang="en-US" dirty="0">
                <a:latin typeface="Corbel" panose="020B0503020204020204" pitchFamily="34" charset="0"/>
              </a:rPr>
              <a:t>관련 문제점 </a:t>
            </a:r>
            <a:r>
              <a:rPr lang="en-US" altLang="ko-KR" dirty="0">
                <a:latin typeface="Corbel" panose="020B0503020204020204" pitchFamily="34" charset="0"/>
              </a:rPr>
              <a:t>&amp; </a:t>
            </a:r>
            <a:r>
              <a:rPr lang="ko-KR" altLang="en-US" dirty="0">
                <a:latin typeface="Corbel" panose="020B0503020204020204" pitchFamily="34" charset="0"/>
              </a:rPr>
              <a:t>해결과정</a:t>
            </a: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Demo</a:t>
            </a:r>
          </a:p>
          <a:p>
            <a:endParaRPr lang="en-US" altLang="ko-KR" dirty="0">
              <a:latin typeface="Corbel" panose="020B0503020204020204" pitchFamily="34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531601" y="-1"/>
            <a:ext cx="660399" cy="6858001"/>
            <a:chOff x="-76200" y="-1"/>
            <a:chExt cx="3647279" cy="6858001"/>
          </a:xfrm>
        </p:grpSpPr>
        <p:sp>
          <p:nvSpPr>
            <p:cNvPr id="42" name="직사각형 41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>
              <a:cxnSpLocks/>
            </p:cNvCxnSpPr>
            <p:nvPr/>
          </p:nvCxnSpPr>
          <p:spPr>
            <a:xfrm>
              <a:off x="-76200" y="6096000"/>
              <a:ext cx="36472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-76200" y="5903912"/>
              <a:ext cx="36472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-76200" y="1256506"/>
              <a:ext cx="36472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9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Image View </a:t>
            </a:r>
            <a:r>
              <a:rPr lang="ko-KR" altLang="en-US" sz="4000" b="1" dirty="0">
                <a:latin typeface="Corbel" panose="020B0503020204020204" pitchFamily="34" charset="0"/>
              </a:rPr>
              <a:t>띄우기</a:t>
            </a:r>
            <a:r>
              <a:rPr lang="en-US" altLang="ko-KR" sz="4000" b="1" dirty="0">
                <a:latin typeface="Corbel" panose="020B0503020204020204" pitchFamily="34" charset="0"/>
              </a:rPr>
              <a:t> (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5/</a:t>
            </a:r>
            <a:r>
              <a:rPr lang="en-US" altLang="ko-KR" sz="3200" b="1" dirty="0">
                <a:latin typeface="Corbel" panose="020B0503020204020204" pitchFamily="34" charset="0"/>
              </a:rPr>
              <a:t>7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97243" y="1590205"/>
            <a:ext cx="602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overlayShowingService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onLongClick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97243" y="2032957"/>
            <a:ext cx="90400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ko-KR" altLang="en-US" sz="1400" dirty="0"/>
              <a:t>해당 </a:t>
            </a:r>
            <a:r>
              <a:rPr lang="en-US" altLang="ko-KR" sz="1400" dirty="0"/>
              <a:t>view</a:t>
            </a:r>
            <a:r>
              <a:rPr lang="ko-KR" altLang="en-US" sz="1400" dirty="0"/>
              <a:t>를 </a:t>
            </a:r>
            <a:r>
              <a:rPr lang="en-US" altLang="ko-KR" sz="1400" dirty="0"/>
              <a:t>overlay Screen</a:t>
            </a:r>
            <a:r>
              <a:rPr lang="ko-KR" altLang="en-US" sz="1400" dirty="0"/>
              <a:t>에 생성 및 추가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(2)  View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marL="342900" indent="-342900" algn="just">
              <a:buAutoNum type="arabicParenBoth"/>
            </a:pPr>
            <a:endParaRPr lang="en-US" altLang="ko-KR" sz="1400" dirty="0"/>
          </a:p>
          <a:p>
            <a:pPr algn="just"/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986" y="2903662"/>
            <a:ext cx="6971308" cy="3831911"/>
          </a:xfrm>
          <a:prstGeom prst="rect">
            <a:avLst/>
          </a:prstGeom>
        </p:spPr>
      </p:pic>
      <p:sp>
        <p:nvSpPr>
          <p:cNvPr id="28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20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79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Image View </a:t>
            </a:r>
            <a:r>
              <a:rPr lang="ko-KR" altLang="en-US" sz="4000" b="1" dirty="0">
                <a:latin typeface="Corbel" panose="020B0503020204020204" pitchFamily="34" charset="0"/>
              </a:rPr>
              <a:t>띄우기</a:t>
            </a:r>
            <a:r>
              <a:rPr lang="en-US" altLang="ko-KR" sz="4000" b="1" dirty="0">
                <a:latin typeface="Corbel" panose="020B0503020204020204" pitchFamily="34" charset="0"/>
              </a:rPr>
              <a:t> 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(6/</a:t>
            </a:r>
            <a:r>
              <a:rPr lang="en-US" altLang="ko-KR" sz="3200" b="1" dirty="0" smtClean="0">
                <a:latin typeface="Corbel" panose="020B0503020204020204" pitchFamily="34" charset="0"/>
              </a:rPr>
              <a:t>7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97242" y="1590205"/>
            <a:ext cx="915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상에서는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 view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보이지 않고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App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종료했을 경우에만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 view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보여줌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11039" y="2293926"/>
            <a:ext cx="9040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- Overlay view</a:t>
            </a:r>
            <a:r>
              <a:rPr lang="ko-KR" altLang="en-US" sz="1400" dirty="0"/>
              <a:t>는 항상 </a:t>
            </a:r>
            <a:r>
              <a:rPr lang="en-US" altLang="ko-KR" sz="1400" dirty="0"/>
              <a:t>window </a:t>
            </a:r>
            <a:r>
              <a:rPr lang="ko-KR" altLang="en-US" sz="1400" dirty="0"/>
              <a:t>최상위에 위치하는 거라서</a:t>
            </a:r>
            <a:r>
              <a:rPr lang="en-US" altLang="ko-KR" sz="1400" dirty="0"/>
              <a:t>, App</a:t>
            </a:r>
            <a:r>
              <a:rPr lang="ko-KR" altLang="en-US" sz="1400" dirty="0"/>
              <a:t>이 실행 시 </a:t>
            </a:r>
            <a:r>
              <a:rPr lang="en-US" altLang="ko-KR" sz="1400" dirty="0"/>
              <a:t>overlay Window</a:t>
            </a:r>
            <a:r>
              <a:rPr lang="ko-KR" altLang="en-US" sz="1400" dirty="0"/>
              <a:t>에서 모든 </a:t>
            </a:r>
            <a:r>
              <a:rPr lang="en-US" altLang="ko-KR" sz="1400" dirty="0"/>
              <a:t>view</a:t>
            </a:r>
            <a:r>
              <a:rPr lang="ko-KR" altLang="en-US" sz="1400" dirty="0"/>
              <a:t>를 지워주고</a:t>
            </a:r>
            <a:r>
              <a:rPr lang="en-US" altLang="ko-KR" sz="1400" dirty="0"/>
              <a:t>, App </a:t>
            </a:r>
            <a:r>
              <a:rPr lang="ko-KR" altLang="en-US" sz="1400" dirty="0"/>
              <a:t>종료 시 다시 </a:t>
            </a:r>
            <a:r>
              <a:rPr lang="en-US" altLang="ko-KR" sz="1400" dirty="0"/>
              <a:t>overlay Window</a:t>
            </a:r>
            <a:r>
              <a:rPr lang="ko-KR" altLang="en-US" sz="1400" dirty="0"/>
              <a:t>에 추가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475" y="2795555"/>
            <a:ext cx="3552825" cy="4048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322" y="3976827"/>
            <a:ext cx="3895725" cy="1295400"/>
          </a:xfrm>
          <a:prstGeom prst="rect">
            <a:avLst/>
          </a:prstGeom>
          <a:ln w="38100">
            <a:solidFill>
              <a:srgbClr val="FF9999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22" y="3067049"/>
            <a:ext cx="2305050" cy="7239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322" y="5458105"/>
            <a:ext cx="3571875" cy="107632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4429125" y="4210317"/>
            <a:ext cx="2324100" cy="154914"/>
          </a:xfrm>
          <a:prstGeom prst="rect">
            <a:avLst/>
          </a:prstGeom>
          <a:solidFill>
            <a:srgbClr val="FF5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429125" y="4014258"/>
            <a:ext cx="2324100" cy="154914"/>
          </a:xfrm>
          <a:prstGeom prst="rect">
            <a:avLst/>
          </a:prstGeom>
          <a:solidFill>
            <a:srgbClr val="FFC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21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6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Image View </a:t>
            </a:r>
            <a:r>
              <a:rPr lang="ko-KR" altLang="en-US" sz="4000" b="1" dirty="0">
                <a:latin typeface="Corbel" panose="020B0503020204020204" pitchFamily="34" charset="0"/>
              </a:rPr>
              <a:t>띄우기</a:t>
            </a:r>
            <a:r>
              <a:rPr lang="en-US" altLang="ko-KR" sz="4000" b="1" dirty="0">
                <a:latin typeface="Corbel" panose="020B0503020204020204" pitchFamily="34" charset="0"/>
              </a:rPr>
              <a:t> 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(7/</a:t>
            </a:r>
            <a:r>
              <a:rPr lang="en-US" altLang="ko-KR" sz="3200" b="1" dirty="0" smtClean="0">
                <a:latin typeface="Corbel" panose="020B0503020204020204" pitchFamily="34" charset="0"/>
              </a:rPr>
              <a:t>7</a:t>
            </a:r>
            <a:r>
              <a:rPr lang="en-US" altLang="ko-KR" sz="4000" b="1" dirty="0" smtClean="0">
                <a:latin typeface="Corbel" panose="020B0503020204020204" pitchFamily="34" charset="0"/>
              </a:rPr>
              <a:t>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pic>
        <p:nvPicPr>
          <p:cNvPr id="4" name="중간결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2521" y="1651827"/>
            <a:ext cx="8134350" cy="4572000"/>
          </a:xfrm>
          <a:prstGeom prst="rect">
            <a:avLst/>
          </a:prstGeom>
        </p:spPr>
      </p:pic>
      <p:sp>
        <p:nvSpPr>
          <p:cNvPr id="28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22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44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Service</a:t>
            </a:r>
            <a:r>
              <a:rPr lang="ko-KR" altLang="en-US" sz="4000" b="1" dirty="0">
                <a:latin typeface="Corbel" panose="020B0503020204020204" pitchFamily="34" charset="0"/>
              </a:rPr>
              <a:t>의 문제</a:t>
            </a:r>
            <a:r>
              <a:rPr lang="en-US" altLang="ko-KR" sz="4000" b="1" dirty="0">
                <a:latin typeface="Corbel" panose="020B0503020204020204" pitchFamily="34" charset="0"/>
              </a:rPr>
              <a:t>(1/3)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7242" y="1590205"/>
            <a:ext cx="7477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같은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중복해서 실행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631701" y="3199173"/>
            <a:ext cx="2703875" cy="869611"/>
            <a:chOff x="3061925" y="2429179"/>
            <a:chExt cx="2878931" cy="925912"/>
          </a:xfrm>
        </p:grpSpPr>
        <p:sp>
          <p:nvSpPr>
            <p:cNvPr id="5" name="타원 4"/>
            <p:cNvSpPr/>
            <p:nvPr/>
          </p:nvSpPr>
          <p:spPr>
            <a:xfrm>
              <a:off x="3061925" y="2439248"/>
              <a:ext cx="915843" cy="915843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/>
            <p:cNvCxnSpPr>
              <a:cxnSpLocks/>
              <a:stCxn id="5" idx="6"/>
            </p:cNvCxnSpPr>
            <p:nvPr/>
          </p:nvCxnSpPr>
          <p:spPr>
            <a:xfrm flipV="1">
              <a:off x="3977768" y="2897169"/>
              <a:ext cx="1047245" cy="1"/>
            </a:xfrm>
            <a:prstGeom prst="straightConnector1">
              <a:avLst/>
            </a:prstGeom>
            <a:ln w="28575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5025013" y="2429179"/>
              <a:ext cx="915843" cy="915843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000501" y="3184585"/>
            <a:ext cx="2703875" cy="869611"/>
            <a:chOff x="3061925" y="2429179"/>
            <a:chExt cx="2878931" cy="925912"/>
          </a:xfrm>
        </p:grpSpPr>
        <p:sp>
          <p:nvSpPr>
            <p:cNvPr id="37" name="타원 36"/>
            <p:cNvSpPr/>
            <p:nvPr/>
          </p:nvSpPr>
          <p:spPr>
            <a:xfrm>
              <a:off x="3061925" y="2439248"/>
              <a:ext cx="915843" cy="915843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/>
            <p:cNvCxnSpPr>
              <a:cxnSpLocks/>
              <a:stCxn id="37" idx="6"/>
            </p:cNvCxnSpPr>
            <p:nvPr/>
          </p:nvCxnSpPr>
          <p:spPr>
            <a:xfrm flipV="1">
              <a:off x="3977768" y="2897169"/>
              <a:ext cx="1047245" cy="1"/>
            </a:xfrm>
            <a:prstGeom prst="straightConnector1">
              <a:avLst/>
            </a:prstGeom>
            <a:ln w="28575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/>
            <p:cNvSpPr/>
            <p:nvPr/>
          </p:nvSpPr>
          <p:spPr>
            <a:xfrm>
              <a:off x="5025013" y="2429179"/>
              <a:ext cx="915843" cy="915843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>
            <a:off x="4061778" y="4081484"/>
            <a:ext cx="0" cy="52844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3631701" y="4601640"/>
            <a:ext cx="860154" cy="860154"/>
          </a:xfrm>
          <a:prstGeom prst="ellipse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cxnSpLocks/>
            <a:stCxn id="41" idx="6"/>
          </p:cNvCxnSpPr>
          <p:nvPr/>
        </p:nvCxnSpPr>
        <p:spPr>
          <a:xfrm>
            <a:off x="4491855" y="5031717"/>
            <a:ext cx="6212521" cy="0"/>
          </a:xfrm>
          <a:prstGeom prst="straightConnector1">
            <a:avLst/>
          </a:prstGeom>
          <a:ln w="2857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7987801" y="5603354"/>
            <a:ext cx="860154" cy="860154"/>
          </a:xfrm>
          <a:prstGeom prst="ellipse">
            <a:avLst/>
          </a:prstGeom>
          <a:noFill/>
          <a:ln w="28575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cxnSpLocks/>
          </p:cNvCxnSpPr>
          <p:nvPr/>
        </p:nvCxnSpPr>
        <p:spPr>
          <a:xfrm>
            <a:off x="8860655" y="6033431"/>
            <a:ext cx="1843721" cy="0"/>
          </a:xfrm>
          <a:prstGeom prst="straightConnector1">
            <a:avLst/>
          </a:prstGeom>
          <a:ln w="28575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7" idx="4"/>
            <a:endCxn id="44" idx="0"/>
          </p:cNvCxnSpPr>
          <p:nvPr/>
        </p:nvCxnSpPr>
        <p:spPr>
          <a:xfrm flipH="1">
            <a:off x="8417878" y="4054196"/>
            <a:ext cx="12700" cy="15491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5891076" y="2457150"/>
            <a:ext cx="0" cy="67177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8417878" y="2457150"/>
            <a:ext cx="0" cy="67177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30775" y="2601480"/>
            <a:ext cx="128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</a:t>
            </a:r>
            <a:r>
              <a:rPr lang="ko-KR" altLang="en-US" dirty="0"/>
              <a:t> 종료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557576" y="2576631"/>
            <a:ext cx="174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App </a:t>
            </a:r>
            <a:r>
              <a:rPr lang="ko-KR" altLang="en-US" dirty="0"/>
              <a:t>다시 실행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369618" y="3277393"/>
            <a:ext cx="1438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onCreate</a:t>
            </a:r>
            <a:r>
              <a:rPr lang="en-US" altLang="ko-KR" b="1" dirty="0"/>
              <a:t>()</a:t>
            </a:r>
          </a:p>
          <a:p>
            <a:pPr algn="ctr"/>
            <a:r>
              <a:rPr lang="en-US" altLang="ko-KR" b="1" dirty="0" err="1"/>
              <a:t>onResume</a:t>
            </a:r>
            <a:r>
              <a:rPr lang="en-US" altLang="ko-KR" b="1" dirty="0"/>
              <a:t>()</a:t>
            </a:r>
            <a:endParaRPr lang="ko-KR" alt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085132" y="3277392"/>
            <a:ext cx="1611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onPause</a:t>
            </a:r>
            <a:r>
              <a:rPr lang="en-US" altLang="ko-KR" b="1" dirty="0"/>
              <a:t>()</a:t>
            </a:r>
          </a:p>
          <a:p>
            <a:pPr algn="ctr"/>
            <a:r>
              <a:rPr lang="en-US" altLang="ko-KR" b="1" dirty="0" err="1"/>
              <a:t>onDestroy</a:t>
            </a:r>
            <a:r>
              <a:rPr lang="en-US" altLang="ko-KR" b="1" dirty="0"/>
              <a:t>()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711361" y="3300954"/>
            <a:ext cx="1438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onCreate</a:t>
            </a:r>
            <a:r>
              <a:rPr lang="en-US" altLang="ko-KR" b="1" dirty="0"/>
              <a:t>()</a:t>
            </a:r>
          </a:p>
          <a:p>
            <a:pPr algn="ctr"/>
            <a:r>
              <a:rPr lang="en-US" altLang="ko-KR" b="1" dirty="0" err="1"/>
              <a:t>onResume</a:t>
            </a:r>
            <a:r>
              <a:rPr lang="en-US" altLang="ko-KR" b="1" dirty="0"/>
              <a:t>()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9468355" y="3291496"/>
            <a:ext cx="1611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onPause</a:t>
            </a:r>
            <a:r>
              <a:rPr lang="en-US" altLang="ko-KR" b="1" dirty="0"/>
              <a:t>()</a:t>
            </a:r>
          </a:p>
          <a:p>
            <a:pPr algn="ctr"/>
            <a:r>
              <a:rPr lang="en-US" altLang="ko-KR" b="1" dirty="0" err="1"/>
              <a:t>onDestroy</a:t>
            </a:r>
            <a:r>
              <a:rPr lang="en-US" altLang="ko-KR" b="1" dirty="0"/>
              <a:t>()</a:t>
            </a:r>
            <a:endParaRPr lang="ko-KR" alt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4139067" y="4147280"/>
            <a:ext cx="154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 </a:t>
            </a:r>
            <a:r>
              <a:rPr lang="ko-KR" altLang="en-US" dirty="0"/>
              <a:t>시작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557576" y="4196802"/>
            <a:ext cx="154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 </a:t>
            </a:r>
            <a:r>
              <a:rPr lang="ko-KR" altLang="en-US" dirty="0"/>
              <a:t>시작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97706" y="4796993"/>
            <a:ext cx="158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bindService</a:t>
            </a:r>
            <a:r>
              <a:rPr lang="en-US" altLang="ko-KR" b="1" dirty="0"/>
              <a:t>()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645799" y="5838078"/>
            <a:ext cx="158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bindService</a:t>
            </a:r>
            <a:r>
              <a:rPr lang="en-US" altLang="ko-KR" b="1" dirty="0"/>
              <a:t>()</a:t>
            </a:r>
            <a:endParaRPr lang="ko-KR" altLang="en-US" b="1" dirty="0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9963981" y="5031717"/>
            <a:ext cx="0" cy="10017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717221" y="5319234"/>
            <a:ext cx="21115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서로 다른 </a:t>
            </a:r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67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8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23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Service</a:t>
            </a:r>
            <a:r>
              <a:rPr lang="ko-KR" altLang="en-US" sz="4000" b="1" dirty="0">
                <a:latin typeface="Corbel" panose="020B0503020204020204" pitchFamily="34" charset="0"/>
              </a:rPr>
              <a:t>의 문제</a:t>
            </a:r>
            <a:r>
              <a:rPr lang="en-US" altLang="ko-KR" sz="4000" b="1" dirty="0">
                <a:latin typeface="Corbel" panose="020B0503020204020204" pitchFamily="34" charset="0"/>
              </a:rPr>
              <a:t>(2/3)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7242" y="1590205"/>
            <a:ext cx="7477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같은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중복해서 실행</a:t>
            </a:r>
          </a:p>
        </p:txBody>
      </p:sp>
      <p:pic>
        <p:nvPicPr>
          <p:cNvPr id="4" name="service 문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6796" y="2114518"/>
            <a:ext cx="8134350" cy="4572000"/>
          </a:xfrm>
          <a:prstGeom prst="rect">
            <a:avLst/>
          </a:prstGeom>
        </p:spPr>
      </p:pic>
      <p:sp>
        <p:nvSpPr>
          <p:cNvPr id="34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24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Service</a:t>
            </a:r>
            <a:r>
              <a:rPr lang="ko-KR" altLang="en-US" sz="4000" b="1" dirty="0">
                <a:latin typeface="Corbel" panose="020B0503020204020204" pitchFamily="34" charset="0"/>
              </a:rPr>
              <a:t>의 문제</a:t>
            </a:r>
            <a:r>
              <a:rPr lang="en-US" altLang="ko-KR" sz="4000" b="1" dirty="0">
                <a:latin typeface="Corbel" panose="020B0503020204020204" pitchFamily="34" charset="0"/>
              </a:rPr>
              <a:t>(3/3)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7242" y="1590205"/>
            <a:ext cx="7477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 App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종료 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종료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service 문제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6796" y="2102573"/>
            <a:ext cx="8134350" cy="4572000"/>
          </a:xfrm>
          <a:prstGeom prst="rect">
            <a:avLst/>
          </a:prstGeom>
        </p:spPr>
      </p:pic>
      <p:sp>
        <p:nvSpPr>
          <p:cNvPr id="34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25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44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92424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Service</a:t>
            </a:r>
            <a:r>
              <a:rPr lang="ko-KR" altLang="en-US" sz="4000" b="1" dirty="0">
                <a:latin typeface="Corbel" panose="020B0503020204020204" pitchFamily="34" charset="0"/>
              </a:rPr>
              <a:t>의 문제해결 </a:t>
            </a:r>
            <a:r>
              <a:rPr lang="en-US" altLang="ko-KR" sz="4000" b="1" dirty="0">
                <a:latin typeface="Corbel" panose="020B0503020204020204" pitchFamily="34" charset="0"/>
              </a:rPr>
              <a:t>(1/3)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7242" y="1590205"/>
            <a:ext cx="7477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App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종료 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종료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11039" y="2116126"/>
            <a:ext cx="90400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400" dirty="0"/>
              <a:t>초기에는 </a:t>
            </a:r>
            <a:r>
              <a:rPr lang="en-US" altLang="ko-KR" sz="1400" dirty="0" err="1"/>
              <a:t>bindService</a:t>
            </a:r>
            <a:r>
              <a:rPr lang="en-US" altLang="ko-KR" sz="1400" dirty="0"/>
              <a:t>()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사용하여 </a:t>
            </a:r>
            <a:r>
              <a:rPr lang="en-US" altLang="ko-KR" sz="1400" dirty="0"/>
              <a:t>Service </a:t>
            </a:r>
            <a:r>
              <a:rPr lang="ko-KR" altLang="en-US" sz="1400" dirty="0"/>
              <a:t>실행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en-US" altLang="ko-KR" sz="1400" dirty="0"/>
              <a:t>App</a:t>
            </a:r>
            <a:r>
              <a:rPr lang="ko-KR" altLang="en-US" sz="1400" dirty="0"/>
              <a:t>이 종료해도 </a:t>
            </a:r>
            <a:r>
              <a:rPr lang="en-US" altLang="ko-KR" sz="1400" dirty="0"/>
              <a:t>Service</a:t>
            </a:r>
            <a:r>
              <a:rPr lang="ko-KR" altLang="en-US" sz="1400" dirty="0"/>
              <a:t>가 계속 실행하기 위해서는 </a:t>
            </a:r>
            <a:r>
              <a:rPr lang="en-US" altLang="ko-KR" sz="1400" dirty="0" err="1"/>
              <a:t>startForeground</a:t>
            </a:r>
            <a:r>
              <a:rPr lang="en-US" altLang="ko-KR" sz="1400" dirty="0"/>
              <a:t>( )</a:t>
            </a:r>
            <a:r>
              <a:rPr lang="ko-KR" altLang="en-US" sz="1400" dirty="0"/>
              <a:t>를 실행</a:t>
            </a: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370" y="2685628"/>
            <a:ext cx="7227368" cy="85649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814" y="5093081"/>
            <a:ext cx="3362325" cy="466725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50" y="4147451"/>
            <a:ext cx="5467350" cy="26289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392288" y="4266507"/>
            <a:ext cx="1104900" cy="486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318000" y="5154348"/>
            <a:ext cx="660400" cy="306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26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6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Service</a:t>
            </a:r>
            <a:r>
              <a:rPr lang="ko-KR" altLang="en-US" sz="4000" b="1" dirty="0">
                <a:latin typeface="Corbel" panose="020B0503020204020204" pitchFamily="34" charset="0"/>
              </a:rPr>
              <a:t>의 문제해결 </a:t>
            </a:r>
            <a:r>
              <a:rPr lang="en-US" altLang="ko-KR" sz="4000" b="1" dirty="0">
                <a:latin typeface="Corbel" panose="020B0503020204020204" pitchFamily="34" charset="0"/>
              </a:rPr>
              <a:t>(2/3)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7242" y="1590205"/>
            <a:ext cx="7477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App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종료 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종료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11039" y="2116126"/>
            <a:ext cx="904003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400" dirty="0" err="1"/>
              <a:t>bindService</a:t>
            </a:r>
            <a:r>
              <a:rPr lang="en-US" altLang="ko-KR" sz="1400" dirty="0"/>
              <a:t>( ) </a:t>
            </a:r>
            <a:r>
              <a:rPr lang="ko-KR" altLang="en-US" sz="1400" dirty="0"/>
              <a:t>시에는 </a:t>
            </a:r>
            <a:r>
              <a:rPr lang="en-US" altLang="ko-KR" sz="1400" dirty="0" err="1"/>
              <a:t>onStartCommand</a:t>
            </a:r>
            <a:r>
              <a:rPr lang="en-US" altLang="ko-KR" sz="1400" dirty="0"/>
              <a:t>( )</a:t>
            </a:r>
            <a:r>
              <a:rPr lang="ko-KR" altLang="en-US" sz="1400" dirty="0"/>
              <a:t>가 함수가 실행되지 않음</a:t>
            </a:r>
            <a:r>
              <a:rPr lang="en-US" altLang="ko-KR" sz="1400" dirty="0"/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en-US" altLang="ko-KR" sz="1400" dirty="0" err="1"/>
              <a:t>startService</a:t>
            </a:r>
            <a:r>
              <a:rPr lang="en-US" altLang="ko-KR" sz="1400" dirty="0"/>
              <a:t>( )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통해서만 </a:t>
            </a:r>
            <a:r>
              <a:rPr lang="en-US" altLang="ko-KR" sz="1400" dirty="0" err="1"/>
              <a:t>onStartCommand</a:t>
            </a:r>
            <a:r>
              <a:rPr lang="en-US" altLang="ko-KR" sz="1400" dirty="0"/>
              <a:t>( )</a:t>
            </a:r>
            <a:r>
              <a:rPr lang="ko-KR" altLang="en-US" sz="1400" dirty="0"/>
              <a:t>함수 실행</a:t>
            </a:r>
            <a:endParaRPr lang="en-US" altLang="ko-KR" sz="1400" dirty="0"/>
          </a:p>
          <a:p>
            <a:pPr marL="285750" indent="-285750" algn="just">
              <a:buFontTx/>
              <a:buChar char="-"/>
            </a:pPr>
            <a:endParaRPr lang="en-US" altLang="ko-KR" sz="1400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하지만</a:t>
            </a:r>
            <a:r>
              <a:rPr lang="en-US" altLang="ko-KR" sz="1400" dirty="0"/>
              <a:t>, Service </a:t>
            </a:r>
            <a:r>
              <a:rPr lang="ko-KR" altLang="en-US" sz="1400" dirty="0"/>
              <a:t>내의 함수를 사용하기 위해서는 </a:t>
            </a:r>
            <a:r>
              <a:rPr lang="en-US" altLang="ko-KR" sz="1400" dirty="0" err="1"/>
              <a:t>bindService</a:t>
            </a:r>
            <a:r>
              <a:rPr lang="en-US" altLang="ko-KR" sz="1400" dirty="0"/>
              <a:t>( )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실행해야함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[ </a:t>
            </a:r>
            <a:r>
              <a:rPr lang="ko-KR" altLang="en-US" dirty="0"/>
              <a:t>해결방법 </a:t>
            </a:r>
            <a:r>
              <a:rPr lang="en-US" altLang="ko-KR" dirty="0"/>
              <a:t>]</a:t>
            </a:r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sz="1400" dirty="0"/>
              <a:t>같은 </a:t>
            </a:r>
            <a:r>
              <a:rPr lang="en-US" altLang="ko-KR" sz="1400" dirty="0"/>
              <a:t>intent</a:t>
            </a:r>
            <a:r>
              <a:rPr lang="ko-KR" altLang="en-US" sz="1400" dirty="0"/>
              <a:t>를 사용하여 </a:t>
            </a:r>
            <a:r>
              <a:rPr lang="en-US" altLang="ko-KR" sz="1400" dirty="0" err="1"/>
              <a:t>startService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bindService</a:t>
            </a:r>
            <a:r>
              <a:rPr lang="ko-KR" altLang="en-US" sz="1400" dirty="0"/>
              <a:t>를 둘 다 사용</a:t>
            </a:r>
            <a:endParaRPr lang="en-US" altLang="ko-KR" sz="1400" dirty="0"/>
          </a:p>
          <a:p>
            <a:pPr algn="just"/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033" y="4774051"/>
            <a:ext cx="9095875" cy="1244537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6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27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0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Service</a:t>
            </a:r>
            <a:r>
              <a:rPr lang="ko-KR" altLang="en-US" sz="4000" b="1" dirty="0">
                <a:latin typeface="Corbel" panose="020B0503020204020204" pitchFamily="34" charset="0"/>
              </a:rPr>
              <a:t>의 문제해결 </a:t>
            </a:r>
            <a:r>
              <a:rPr lang="en-US" altLang="ko-KR" sz="4000" b="1" dirty="0">
                <a:latin typeface="Corbel" panose="020B0503020204020204" pitchFamily="34" charset="0"/>
              </a:rPr>
              <a:t>(3/3)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7242" y="1590205"/>
            <a:ext cx="74770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  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같은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중복해서 실행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AutoNum type="arabicPeriod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AutoNum type="arabicPeriod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AutoNum type="arabicPeriod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AutoNum type="arabicPeriod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altLang="ko-KR" sz="1600" b="1" dirty="0" err="1"/>
              <a:t>isServiceRunning</a:t>
            </a:r>
            <a:r>
              <a:rPr lang="en-US" altLang="ko-KR" sz="1600" b="1" dirty="0"/>
              <a:t>( ) : </a:t>
            </a:r>
            <a:r>
              <a:rPr lang="ko-KR" altLang="en-US" sz="1600" b="1" dirty="0"/>
              <a:t>이름이 같은 </a:t>
            </a:r>
            <a:r>
              <a:rPr lang="en-US" altLang="ko-KR" sz="1600" b="1" dirty="0"/>
              <a:t>Service</a:t>
            </a:r>
            <a:r>
              <a:rPr lang="ko-KR" altLang="en-US" sz="1600" b="1" dirty="0"/>
              <a:t>가 수행되고 있는지 검사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80" y="1914462"/>
            <a:ext cx="7782981" cy="12928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45" y="3649231"/>
            <a:ext cx="8401050" cy="3048000"/>
          </a:xfrm>
          <a:prstGeom prst="rect">
            <a:avLst/>
          </a:prstGeom>
        </p:spPr>
      </p:pic>
      <p:sp>
        <p:nvSpPr>
          <p:cNvPr id="34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28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81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Demo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pic>
        <p:nvPicPr>
          <p:cNvPr id="7" name="완성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6796" y="1767746"/>
            <a:ext cx="8134350" cy="4572000"/>
          </a:xfrm>
          <a:prstGeom prst="rect">
            <a:avLst/>
          </a:prstGeom>
        </p:spPr>
      </p:pic>
      <p:sp>
        <p:nvSpPr>
          <p:cNvPr id="28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30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88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Overlay Screen</a:t>
            </a:r>
            <a:r>
              <a:rPr lang="ko-KR" altLang="en-US" sz="4000" b="1" dirty="0">
                <a:latin typeface="Corbel" panose="020B0503020204020204" pitchFamily="34" charset="0"/>
              </a:rPr>
              <a:t>이란</a:t>
            </a:r>
            <a:r>
              <a:rPr lang="en-US" altLang="ko-KR" sz="4000" b="1" dirty="0">
                <a:latin typeface="Corbel" panose="020B0503020204020204" pitchFamily="34" charset="0"/>
              </a:rPr>
              <a:t>?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2620" y="100702"/>
            <a:ext cx="2454139" cy="217767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86441" y="811216"/>
            <a:ext cx="2743200" cy="365125"/>
          </a:xfrm>
        </p:spPr>
        <p:txBody>
          <a:bodyPr/>
          <a:lstStyle/>
          <a:p>
            <a:fld id="{623CFBE0-9ADC-4D8E-BC22-816969B40500}" type="slidenum">
              <a:rPr lang="ko-KR" altLang="en-US" b="1" smtClean="0">
                <a:solidFill>
                  <a:schemeClr val="bg1"/>
                </a:solidFill>
              </a:rPr>
              <a:t>3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088188" y="1517813"/>
            <a:ext cx="2723666" cy="4840028"/>
            <a:chOff x="6088188" y="1517813"/>
            <a:chExt cx="2723666" cy="484002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188" y="1517813"/>
              <a:ext cx="2723666" cy="484002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901962" y="3719742"/>
              <a:ext cx="1450730" cy="9665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15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8861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추가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021233" y="1627781"/>
            <a:ext cx="841337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GitHub :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github.com/Mintsushi/reGaia/tree/master/OVERLAY2/OVERLAY2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sz="3200" dirty="0" err="1" smtClean="0"/>
              <a:t>오픈소스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: </a:t>
            </a:r>
          </a:p>
          <a:p>
            <a:r>
              <a:rPr lang="en-US" altLang="ko-KR" dirty="0">
                <a:hlinkClick r:id="rId3"/>
              </a:rPr>
              <a:t>https://gist.github.com/bjoernQ/6975256</a:t>
            </a:r>
            <a:endParaRPr lang="en-US" altLang="ko-KR" dirty="0" smtClean="0"/>
          </a:p>
        </p:txBody>
      </p:sp>
      <p:sp>
        <p:nvSpPr>
          <p:cNvPr id="28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31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3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20371" y="3721024"/>
            <a:ext cx="8951254" cy="98059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 Screen </a:t>
            </a:r>
            <a:b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Widget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5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Widget</a:t>
            </a:r>
            <a:r>
              <a:rPr lang="ko-KR" altLang="en-US" sz="4000" b="1" dirty="0">
                <a:latin typeface="Corbel" panose="020B0503020204020204" pitchFamily="34" charset="0"/>
              </a:rPr>
              <a:t>과의 차이점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65128"/>
              </p:ext>
            </p:extLst>
          </p:nvPr>
        </p:nvGraphicFramePr>
        <p:xfrm>
          <a:off x="2797243" y="4542395"/>
          <a:ext cx="9153458" cy="213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76729">
                  <a:extLst>
                    <a:ext uri="{9D8B030D-6E8A-4147-A177-3AD203B41FA5}">
                      <a16:colId xmlns:a16="http://schemas.microsoft.com/office/drawing/2014/main" xmlns="" val="643501309"/>
                    </a:ext>
                  </a:extLst>
                </a:gridCol>
                <a:gridCol w="4576729">
                  <a:extLst>
                    <a:ext uri="{9D8B030D-6E8A-4147-A177-3AD203B41FA5}">
                      <a16:colId xmlns:a16="http://schemas.microsoft.com/office/drawing/2014/main" xmlns="" val="749033462"/>
                    </a:ext>
                  </a:extLst>
                </a:gridCol>
              </a:tblGrid>
              <a:tr h="310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오버레이 스크린</a:t>
                      </a:r>
                      <a:r>
                        <a:rPr lang="en-US" altLang="ko-KR" sz="1800" dirty="0"/>
                        <a:t>(Overlay Screen)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위젯</a:t>
                      </a:r>
                      <a:r>
                        <a:rPr lang="en-US" altLang="ko-KR" sz="1800" dirty="0"/>
                        <a:t>(Widget)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42419521"/>
                  </a:ext>
                </a:extLst>
              </a:tr>
              <a:tr h="620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위치의 자유로운 이동이 가능하다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위젯에 고정 되어있다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이동하려는 공간에 다른 위젯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dirty="0"/>
                        <a:t>또는 앱을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놓을 수 없다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21307978"/>
                  </a:ext>
                </a:extLst>
              </a:tr>
              <a:tr h="485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다른 앱이 실행 중에도 최상단에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띄워지고 조작도 가능하다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다른 앱이 실행 중인 상태에서는 사용 할 수 없다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221695"/>
                  </a:ext>
                </a:extLst>
              </a:tr>
              <a:tr h="485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앱에서의 조작으로 추가 수 있다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위젯 메뉴에서 위젯 화면으로 직접 설치한다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사용자가 직접 찾아서 해야 하는 불편함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42286549"/>
                  </a:ext>
                </a:extLst>
              </a:tr>
            </a:tbl>
          </a:graphicData>
        </a:graphic>
      </p:graphicFrame>
      <p:pic>
        <p:nvPicPr>
          <p:cNvPr id="2050" name="Picture 2" descr="widge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04" y="1389151"/>
            <a:ext cx="1788683" cy="286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263" y="1389151"/>
            <a:ext cx="1595438" cy="287112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095019" y="4214917"/>
            <a:ext cx="5250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https://play.google.com/store/apps/details?id=smsr.com.cw</a:t>
            </a:r>
            <a:endParaRPr lang="en-US" altLang="ko-KR" sz="1400" dirty="0"/>
          </a:p>
        </p:txBody>
      </p:sp>
      <p:sp>
        <p:nvSpPr>
          <p:cNvPr id="37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237759" y="1389151"/>
            <a:ext cx="1846522" cy="2871122"/>
            <a:chOff x="6088188" y="1517813"/>
            <a:chExt cx="2723666" cy="4840028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8188" y="1517813"/>
              <a:ext cx="2723666" cy="4840028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>
            <a:xfrm>
              <a:off x="6901962" y="3719742"/>
              <a:ext cx="1450730" cy="9665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83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5821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Corbel" panose="020B0503020204020204" pitchFamily="34" charset="0"/>
              </a:rPr>
              <a:t>Window Manager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7242" y="1590204"/>
            <a:ext cx="93060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 Manager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란</a:t>
            </a: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457200" indent="-457200" algn="just">
              <a:buAutoNum type="arabicPeriod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AutoNum type="arabicPeriod"/>
            </a:pPr>
            <a:endParaRPr lang="en-US" altLang="ko-K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AutoNum type="arabicPeriod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AutoNum type="arabicPeriod"/>
            </a:pPr>
            <a:endParaRPr lang="en-US" altLang="ko-K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AutoNum type="arabicPeriod"/>
            </a:pP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 Manager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추가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AutoNum type="arabicPeriod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AutoNum type="arabicPeriod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just">
              <a:buAutoNum type="arabicPeriod"/>
            </a:pP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83" y="2222823"/>
            <a:ext cx="9378487" cy="6663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2" name="내용 개체 틀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325" y="3184808"/>
            <a:ext cx="1887980" cy="3356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7953" y="4496452"/>
            <a:ext cx="672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안드로이드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 윈도우와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달리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윈도우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타입과 플래그 속성을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추가하여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윈도우 크기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등의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특수한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속성을 지정할 수 있다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619" y="3691510"/>
            <a:ext cx="6281785" cy="601722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4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89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5821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Corbel" panose="020B0503020204020204" pitchFamily="34" charset="0"/>
              </a:rPr>
              <a:t>Window Manager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7243" y="1590205"/>
            <a:ext cx="6020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View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Ex)Button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39" y="2720114"/>
            <a:ext cx="9287899" cy="3071085"/>
          </a:xfrm>
          <a:prstGeom prst="rect">
            <a:avLst/>
          </a:prstGeom>
        </p:spPr>
      </p:pic>
      <p:sp>
        <p:nvSpPr>
          <p:cNvPr id="34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6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5821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Corbel" panose="020B0503020204020204" pitchFamily="34" charset="0"/>
              </a:rPr>
              <a:t>Window Manager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97243" y="1353010"/>
            <a:ext cx="602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View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83" y="1977296"/>
            <a:ext cx="8258175" cy="9525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59497"/>
              </p:ext>
            </p:extLst>
          </p:nvPr>
        </p:nvGraphicFramePr>
        <p:xfrm>
          <a:off x="2797243" y="3240470"/>
          <a:ext cx="9153458" cy="3093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69449">
                  <a:extLst>
                    <a:ext uri="{9D8B030D-6E8A-4147-A177-3AD203B41FA5}">
                      <a16:colId xmlns:a16="http://schemas.microsoft.com/office/drawing/2014/main" xmlns="" val="643501309"/>
                    </a:ext>
                  </a:extLst>
                </a:gridCol>
                <a:gridCol w="5884009">
                  <a:extLst>
                    <a:ext uri="{9D8B030D-6E8A-4147-A177-3AD203B41FA5}">
                      <a16:colId xmlns:a16="http://schemas.microsoft.com/office/drawing/2014/main" xmlns="" val="1756271840"/>
                    </a:ext>
                  </a:extLst>
                </a:gridCol>
              </a:tblGrid>
              <a:tr h="515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WindowManager.LayoutParams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42419521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ffectLst/>
                        </a:rPr>
                        <a:t>WRAP_CONTENT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dirty="0"/>
                        <a:t>View</a:t>
                      </a:r>
                      <a:r>
                        <a:rPr lang="ko-KR" altLang="en-US" sz="1200" dirty="0"/>
                        <a:t>에 들어있는 </a:t>
                      </a:r>
                      <a:r>
                        <a:rPr lang="en-US" altLang="ko-KR" sz="1200" dirty="0"/>
                        <a:t>Content</a:t>
                      </a:r>
                      <a:r>
                        <a:rPr lang="ko-KR" altLang="en-US" sz="1200" dirty="0"/>
                        <a:t>에 크기에 따라 </a:t>
                      </a:r>
                      <a:r>
                        <a:rPr lang="en-US" altLang="ko-KR" sz="1200" dirty="0"/>
                        <a:t>View</a:t>
                      </a:r>
                      <a:r>
                        <a:rPr lang="ko-KR" altLang="en-US" sz="1200" dirty="0"/>
                        <a:t>의 크기 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21307978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ffectLst/>
                        </a:rPr>
                        <a:t>TYPE_SYSTEM_ALERT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화면의 항상 최상위에 있음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다른 어플 위 상단에 위치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57288427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ffectLst/>
                        </a:rPr>
                        <a:t>FLAG_NOT_FOCUSABLE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dirty="0"/>
                        <a:t>Overlay Screen</a:t>
                      </a:r>
                      <a:r>
                        <a:rPr lang="ko-KR" altLang="en-US" sz="1200" dirty="0"/>
                        <a:t>이 실행 중에도 다른 앱을 사용할 수 있음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27922955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ffectLst/>
                        </a:rPr>
                        <a:t>FLAG_NOT_TOUCH_MODAL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200" dirty="0"/>
                        <a:t>윈도우 영역 바깥 부분의 다른 윈도우의 터치가 가능하게 한다</a:t>
                      </a:r>
                      <a:endParaRPr lang="en-US" altLang="ko-KR" sz="1200" dirty="0"/>
                    </a:p>
                    <a:p>
                      <a:pPr algn="just"/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윈도우 이외의 곳을 조작하면 하단의 윈도우가 조작됨</a:t>
                      </a:r>
                      <a:r>
                        <a:rPr lang="en-US" altLang="ko-KR" sz="1200" dirty="0"/>
                        <a:t> 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99932776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effectLst/>
                        </a:rPr>
                        <a:t>PixelFormat.TRANSLUCENT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들어있는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Content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이외의 부분을 투명하게 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10043974"/>
                  </a:ext>
                </a:extLst>
              </a:tr>
            </a:tbl>
          </a:graphicData>
        </a:graphic>
      </p:graphicFrame>
      <p:sp>
        <p:nvSpPr>
          <p:cNvPr id="34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02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176774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293926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2821370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69597" y="334502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68674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184181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Overlay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Screen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이란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34057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Widget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과의 차이점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3342" y="2877031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Window Manager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342" y="3411965"/>
            <a:ext cx="1568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기본 구현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175" y="3937827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Image View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띄우기</a:t>
            </a: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69597" y="440051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969597" y="493236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4466274"/>
            <a:ext cx="18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Service </a:t>
            </a:r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 문제 해결</a:t>
            </a:r>
            <a:endParaRPr lang="en-US" altLang="ko-KR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348" y="4988023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5821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Corbel" panose="020B0503020204020204" pitchFamily="34" charset="0"/>
              </a:rPr>
              <a:t>Window Manager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97242" y="1590205"/>
            <a:ext cx="915345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View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buFontTx/>
              <a:buChar char="-"/>
            </a:pPr>
            <a:r>
              <a:rPr lang="ko-KR" altLang="en-US" dirty="0"/>
              <a:t>추가적인 속성</a:t>
            </a:r>
            <a:endParaRPr lang="en-US" altLang="ko-KR" dirty="0"/>
          </a:p>
          <a:p>
            <a:pPr algn="just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developer.android.com/reference/android/view/WindowManager.LayoutParams.html</a:t>
            </a:r>
            <a:endParaRPr lang="en-US" altLang="ko-KR" dirty="0"/>
          </a:p>
          <a:p>
            <a:pPr marL="342900" indent="-342900" algn="just">
              <a:buFontTx/>
              <a:buChar char="-"/>
            </a:pPr>
            <a:endParaRPr lang="en-US" altLang="ko-KR" dirty="0"/>
          </a:p>
          <a:p>
            <a:pPr algn="just"/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사각형: 둥근 모서리 35"/>
          <p:cNvSpPr/>
          <p:nvPr/>
        </p:nvSpPr>
        <p:spPr>
          <a:xfrm>
            <a:off x="3397771" y="2939395"/>
            <a:ext cx="7952400" cy="80470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TYPE_SYSTEM_OVERLAY, TYPE_TOAST, TYPE_PHONE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 – </a:t>
            </a:r>
            <a:r>
              <a:rPr lang="ko-KR" altLang="en-US" sz="1600" b="1" dirty="0">
                <a:solidFill>
                  <a:schemeClr val="bg1"/>
                </a:solidFill>
              </a:rPr>
              <a:t>화면이 항상 최상위에 있음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 </a:t>
            </a:r>
            <a:r>
              <a:rPr lang="ko-KR" altLang="en-US" sz="1600" b="1" dirty="0">
                <a:solidFill>
                  <a:schemeClr val="bg1"/>
                </a:solidFill>
              </a:rPr>
              <a:t>다른 어플 위에 올려놔도 상단에 있음</a:t>
            </a:r>
            <a:r>
              <a:rPr lang="en-US" altLang="ko-KR" sz="1600" b="1" dirty="0">
                <a:solidFill>
                  <a:schemeClr val="bg1"/>
                </a:solidFill>
              </a:rPr>
              <a:t> 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36"/>
          <p:cNvSpPr/>
          <p:nvPr/>
        </p:nvSpPr>
        <p:spPr>
          <a:xfrm>
            <a:off x="3397771" y="2293926"/>
            <a:ext cx="7952400" cy="48653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MATCH_PARENT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</a:rPr>
              <a:t>부모 뷰 그룹의 크기에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따라 뷰의 크기 결정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37"/>
          <p:cNvSpPr/>
          <p:nvPr/>
        </p:nvSpPr>
        <p:spPr>
          <a:xfrm>
            <a:off x="3397771" y="3932329"/>
            <a:ext cx="7952400" cy="46668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TYPE_APPLICATION_MEDIA – </a:t>
            </a:r>
            <a:r>
              <a:rPr lang="ko-KR" altLang="en-US" sz="1600" b="1" dirty="0">
                <a:solidFill>
                  <a:schemeClr val="bg1"/>
                </a:solidFill>
              </a:rPr>
              <a:t>미디어 재생을 하는 윈도우에 사용된다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38"/>
          <p:cNvSpPr/>
          <p:nvPr/>
        </p:nvSpPr>
        <p:spPr>
          <a:xfrm>
            <a:off x="3397771" y="4620447"/>
            <a:ext cx="7952400" cy="7071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FLAG_FULLSCREEN - </a:t>
            </a:r>
            <a:r>
              <a:rPr lang="ko-KR" altLang="en-US" sz="1600" b="1" dirty="0">
                <a:solidFill>
                  <a:schemeClr val="bg1"/>
                </a:solidFill>
              </a:rPr>
              <a:t>윈도우 영역을 상태바를 포함한 화면 전체 영역으로 설정한다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40" name="바닥글 개체 틀 4"/>
          <p:cNvSpPr txBox="1">
            <a:spLocks/>
          </p:cNvSpPr>
          <p:nvPr/>
        </p:nvSpPr>
        <p:spPr>
          <a:xfrm>
            <a:off x="102620" y="100702"/>
            <a:ext cx="2454139" cy="217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슬라이드 번호 개체 틀 5"/>
          <p:cNvSpPr txBox="1">
            <a:spLocks/>
          </p:cNvSpPr>
          <p:nvPr/>
        </p:nvSpPr>
        <p:spPr>
          <a:xfrm>
            <a:off x="-186441" y="8112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1543</Words>
  <Application>Microsoft Office PowerPoint</Application>
  <PresentationFormat>와이드스크린</PresentationFormat>
  <Paragraphs>488</Paragraphs>
  <Slides>32</Slides>
  <Notes>3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Corbel</vt:lpstr>
      <vt:lpstr>Office 테마</vt:lpstr>
      <vt:lpstr>Overlay Screen</vt:lpstr>
      <vt:lpstr>PowerPoint 프레젠테이션</vt:lpstr>
      <vt:lpstr>PowerPoint 프레젠테이션</vt:lpstr>
      <vt:lpstr>Overlay Screen  vs Widget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Woori</dc:title>
  <dc:creator>jinyeonju</dc:creator>
  <cp:lastModifiedBy>Mint</cp:lastModifiedBy>
  <cp:revision>90</cp:revision>
  <dcterms:created xsi:type="dcterms:W3CDTF">2017-05-28T12:53:27Z</dcterms:created>
  <dcterms:modified xsi:type="dcterms:W3CDTF">2017-06-08T09:57:35Z</dcterms:modified>
</cp:coreProperties>
</file>